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301" r:id="rId7"/>
    <p:sldId id="341" r:id="rId8"/>
    <p:sldId id="342" r:id="rId9"/>
    <p:sldId id="340" r:id="rId10"/>
    <p:sldId id="343" r:id="rId11"/>
    <p:sldId id="345" r:id="rId12"/>
    <p:sldId id="310"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0903B"/>
    <a:srgbClr val="7E9F9D"/>
    <a:srgbClr val="376444"/>
    <a:srgbClr val="92AD7E"/>
    <a:srgbClr val="628A88"/>
    <a:srgbClr val="A6CE88"/>
    <a:srgbClr val="CCE3D2"/>
    <a:srgbClr val="BEDBA7"/>
    <a:srgbClr val="539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518" y="68"/>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C4415-0E5E-4DDB-87F4-B43A2B421F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2E012-1AF4-452C-BA75-584D8BBF2F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22E012-1AF4-452C-BA75-584D8BBF2F0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788276"/>
            <a:ext cx="12192000" cy="606972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39001"/>
            <a:ext cx="10515600" cy="549275"/>
          </a:xfrm>
        </p:spPr>
        <p:txBody>
          <a:bodyPr>
            <a:normAutofit/>
          </a:bodyPr>
          <a:lstStyle>
            <a:lvl1pPr algn="ctr">
              <a:defRPr sz="3200" b="1">
                <a:solidFill>
                  <a:srgbClr val="60903B"/>
                </a:solidFill>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Texturizer/>
                    </a14:imgEffect>
                    <a14:imgEffect>
                      <a14:colorTemperature colorTemp="8800"/>
                    </a14:imgEffect>
                    <a14:imgEffect>
                      <a14:saturation sat="33000"/>
                    </a14:imgEffect>
                  </a14:imgLayer>
                </a14:imgProps>
              </a:ext>
            </a:extLst>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p:nvPr/>
        </p:nvSpPr>
        <p:spPr>
          <a:xfrm>
            <a:off x="2822212" y="1962808"/>
            <a:ext cx="3541142" cy="1187152"/>
          </a:xfrm>
          <a:prstGeom prst="rect">
            <a:avLst/>
          </a:prstGeom>
          <a:effectLst/>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8795" b="1" dirty="0">
              <a:solidFill>
                <a:srgbClr val="7FB88F"/>
              </a:solidFill>
              <a:latin typeface="+mn-lt"/>
              <a:ea typeface="+mn-ea"/>
              <a:cs typeface="+mn-ea"/>
              <a:sym typeface="+mn-lt"/>
            </a:endParaRPr>
          </a:p>
        </p:txBody>
      </p:sp>
      <p:sp>
        <p:nvSpPr>
          <p:cNvPr id="3" name="TextBox 7"/>
          <p:cNvSpPr>
            <a:spLocks noChangeArrowheads="1"/>
          </p:cNvSpPr>
          <p:nvPr/>
        </p:nvSpPr>
        <p:spPr bwMode="auto">
          <a:xfrm>
            <a:off x="2262505" y="3031490"/>
            <a:ext cx="7366000"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b="1" dirty="0">
                <a:solidFill>
                  <a:srgbClr val="4A7E4E"/>
                </a:solidFill>
                <a:cs typeface="+mn-ea"/>
                <a:sym typeface="+mn-lt"/>
              </a:rPr>
              <a:t>Efficient Estimation of Word</a:t>
            </a:r>
            <a:r>
              <a:rPr lang="en-US" altLang="zh-CN" b="1" dirty="0">
                <a:solidFill>
                  <a:srgbClr val="4A7E4E"/>
                </a:solidFill>
                <a:cs typeface="+mn-ea"/>
                <a:sym typeface="+mn-lt"/>
              </a:rPr>
              <a:t>  </a:t>
            </a:r>
            <a:r>
              <a:rPr lang="zh-CN" altLang="en-US" b="1" dirty="0">
                <a:solidFill>
                  <a:srgbClr val="4A7E4E"/>
                </a:solidFill>
                <a:cs typeface="+mn-ea"/>
                <a:sym typeface="+mn-lt"/>
              </a:rPr>
              <a:t>Representations in</a:t>
            </a:r>
            <a:r>
              <a:rPr lang="en-US" altLang="zh-CN" b="1" dirty="0">
                <a:solidFill>
                  <a:srgbClr val="4A7E4E"/>
                </a:solidFill>
                <a:cs typeface="+mn-ea"/>
                <a:sym typeface="+mn-lt"/>
              </a:rPr>
              <a:t> </a:t>
            </a:r>
            <a:r>
              <a:rPr lang="zh-CN" altLang="en-US" b="1" dirty="0">
                <a:solidFill>
                  <a:srgbClr val="4A7E4E"/>
                </a:solidFill>
                <a:cs typeface="+mn-ea"/>
                <a:sym typeface="+mn-lt"/>
              </a:rPr>
              <a:t>Vector Space</a:t>
            </a:r>
            <a:endParaRPr lang="zh-CN" altLang="en-US" b="1" dirty="0">
              <a:solidFill>
                <a:srgbClr val="4A7E4E"/>
              </a:solidFill>
              <a:cs typeface="+mn-ea"/>
              <a:sym typeface="+mn-lt"/>
            </a:endParaRPr>
          </a:p>
        </p:txBody>
      </p:sp>
      <p:cxnSp>
        <p:nvCxnSpPr>
          <p:cNvPr id="5" name="直接连接符 4"/>
          <p:cNvCxnSpPr/>
          <p:nvPr/>
        </p:nvCxnSpPr>
        <p:spPr>
          <a:xfrm>
            <a:off x="2091055" y="3401695"/>
            <a:ext cx="7366000" cy="6350"/>
          </a:xfrm>
          <a:prstGeom prst="line">
            <a:avLst/>
          </a:prstGeom>
          <a:ln>
            <a:solidFill>
              <a:srgbClr val="23715C"/>
            </a:solidFill>
          </a:ln>
        </p:spPr>
        <p:style>
          <a:lnRef idx="1">
            <a:schemeClr val="accent1"/>
          </a:lnRef>
          <a:fillRef idx="0">
            <a:schemeClr val="accent1"/>
          </a:fillRef>
          <a:effectRef idx="0">
            <a:schemeClr val="accent1"/>
          </a:effectRef>
          <a:fontRef idx="minor">
            <a:schemeClr val="tx1"/>
          </a:fontRef>
        </p:style>
      </p:cxnSp>
      <p:pic>
        <p:nvPicPr>
          <p:cNvPr id="7" name="V.A. - 鸟之诗">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956579" y="-2064026"/>
            <a:ext cx="609600" cy="609600"/>
          </a:xfrm>
          <a:prstGeom prst="rect">
            <a:avLst/>
          </a:prstGeom>
        </p:spPr>
      </p:pic>
      <p:pic>
        <p:nvPicPr>
          <p:cNvPr id="44" name="图片 43"/>
          <p:cNvPicPr>
            <a:picLocks noChangeAspect="1"/>
          </p:cNvPicPr>
          <p:nvPr/>
        </p:nvPicPr>
        <p:blipFill>
          <a:blip r:embed="rId4"/>
          <a:stretch>
            <a:fillRect/>
          </a:stretch>
        </p:blipFill>
        <p:spPr>
          <a:xfrm>
            <a:off x="479955" y="302492"/>
            <a:ext cx="2606146" cy="682727"/>
          </a:xfrm>
          <a:prstGeom prst="rect">
            <a:avLst/>
          </a:prstGeom>
        </p:spPr>
      </p:pic>
      <p:sp>
        <p:nvSpPr>
          <p:cNvPr id="45" name="文本框 44"/>
          <p:cNvSpPr txBox="1"/>
          <p:nvPr/>
        </p:nvSpPr>
        <p:spPr>
          <a:xfrm>
            <a:off x="7451013" y="5524500"/>
            <a:ext cx="4305301" cy="369332"/>
          </a:xfrm>
          <a:prstGeom prst="rect">
            <a:avLst/>
          </a:prstGeom>
          <a:noFill/>
        </p:spPr>
        <p:txBody>
          <a:bodyPr wrap="square" rtlCol="0">
            <a:spAutoFit/>
          </a:bodyPr>
          <a:lstStyle/>
          <a:p>
            <a:r>
              <a:rPr lang="zh-CN" altLang="en-US" dirty="0">
                <a:solidFill>
                  <a:srgbClr val="4A7E4E"/>
                </a:solidFill>
                <a:latin typeface="+mn-ea"/>
              </a:rPr>
              <a:t>汇报人：</a:t>
            </a:r>
            <a:r>
              <a:rPr lang="zh-CN" altLang="en-US" spc="-150" dirty="0">
                <a:solidFill>
                  <a:srgbClr val="4A7E4E"/>
                </a:solidFill>
                <a:latin typeface="+mn-ea"/>
              </a:rPr>
              <a:t>夏卫欢</a:t>
            </a:r>
            <a:endParaRPr lang="zh-CN" altLang="en-US" dirty="0">
              <a:solidFill>
                <a:srgbClr val="4A7E4E"/>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8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8500"/>
                            </p:stCondLst>
                            <p:childTnLst>
                              <p:par>
                                <p:cTn id="22" presetID="22" presetClass="entr" presetSubtype="4"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down)">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3" grpId="0"/>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p:cNvSpPr>
            <a:spLocks noChangeArrowheads="1"/>
          </p:cNvSpPr>
          <p:nvPr/>
        </p:nvSpPr>
        <p:spPr bwMode="auto">
          <a:xfrm>
            <a:off x="2155845" y="2967335"/>
            <a:ext cx="7880310"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000" b="1" spc="600" dirty="0">
                <a:solidFill>
                  <a:srgbClr val="4A7E4E"/>
                </a:solidFill>
                <a:cs typeface="+mn-ea"/>
                <a:sym typeface="+mn-lt"/>
              </a:rPr>
              <a:t>谢谢</a:t>
            </a:r>
            <a:endParaRPr lang="zh-CN" altLang="en-US" sz="6000" b="1" spc="600" dirty="0">
              <a:solidFill>
                <a:srgbClr val="4A7E4E"/>
              </a:solidFill>
              <a:cs typeface="+mn-ea"/>
              <a:sym typeface="+mn-lt"/>
            </a:endParaRPr>
          </a:p>
        </p:txBody>
      </p:sp>
      <p:pic>
        <p:nvPicPr>
          <p:cNvPr id="7" name="V.A. - 鸟之诗">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956579" y="-2064026"/>
            <a:ext cx="609600" cy="609600"/>
          </a:xfrm>
          <a:prstGeom prst="rect">
            <a:avLst/>
          </a:prstGeom>
        </p:spPr>
      </p:pic>
      <p:pic>
        <p:nvPicPr>
          <p:cNvPr id="44" name="图片 43"/>
          <p:cNvPicPr>
            <a:picLocks noChangeAspect="1"/>
          </p:cNvPicPr>
          <p:nvPr/>
        </p:nvPicPr>
        <p:blipFill>
          <a:blip r:embed="rId4"/>
          <a:stretch>
            <a:fillRect/>
          </a:stretch>
        </p:blipFill>
        <p:spPr>
          <a:xfrm>
            <a:off x="479955" y="302492"/>
            <a:ext cx="2606146" cy="6827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11" repeatCount="indefinite"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19900" y="1840594"/>
            <a:ext cx="5825167" cy="603378"/>
            <a:chOff x="3282169" y="1966137"/>
            <a:chExt cx="5825167" cy="687233"/>
          </a:xfrm>
        </p:grpSpPr>
        <p:sp>
          <p:nvSpPr>
            <p:cNvPr id="3" name="圆角矩形 2"/>
            <p:cNvSpPr/>
            <p:nvPr/>
          </p:nvSpPr>
          <p:spPr>
            <a:xfrm>
              <a:off x="3282169" y="1966137"/>
              <a:ext cx="5825167" cy="687233"/>
            </a:xfrm>
            <a:prstGeom prst="roundRect">
              <a:avLst>
                <a:gd name="adj" fmla="val 50000"/>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4" name="TextBox 3"/>
            <p:cNvSpPr txBox="1"/>
            <p:nvPr/>
          </p:nvSpPr>
          <p:spPr>
            <a:xfrm>
              <a:off x="5504041" y="2125088"/>
              <a:ext cx="1097280" cy="419485"/>
            </a:xfrm>
            <a:prstGeom prst="rect">
              <a:avLst/>
            </a:prstGeom>
            <a:noFill/>
          </p:spPr>
          <p:txBody>
            <a:bodyPr wrap="none" rtlCol="0">
              <a:spAutoFit/>
            </a:bodyPr>
            <a:lstStyle/>
            <a:p>
              <a:r>
                <a:rPr lang="zh-CN" altLang="en-US" dirty="0">
                  <a:solidFill>
                    <a:srgbClr val="A6CE88"/>
                  </a:solidFill>
                  <a:cs typeface="+mn-ea"/>
                  <a:sym typeface="+mn-lt"/>
                </a:rPr>
                <a:t>论文目标</a:t>
              </a:r>
              <a:endParaRPr lang="zh-CN" altLang="en-US" dirty="0">
                <a:solidFill>
                  <a:srgbClr val="A6CE88"/>
                </a:solidFill>
                <a:cs typeface="+mn-ea"/>
                <a:sym typeface="+mn-lt"/>
              </a:endParaRPr>
            </a:p>
          </p:txBody>
        </p:sp>
        <p:sp>
          <p:nvSpPr>
            <p:cNvPr id="5" name="TextBox 4"/>
            <p:cNvSpPr txBox="1"/>
            <p:nvPr/>
          </p:nvSpPr>
          <p:spPr>
            <a:xfrm>
              <a:off x="4750603" y="2025060"/>
              <a:ext cx="627095" cy="569387"/>
            </a:xfrm>
            <a:prstGeom prst="rect">
              <a:avLst/>
            </a:prstGeom>
            <a:noFill/>
            <a:ln>
              <a:noFill/>
            </a:ln>
          </p:spPr>
          <p:txBody>
            <a:bodyPr wrap="none" rtlCol="0">
              <a:spAutoFit/>
            </a:bodyPr>
            <a:lstStyle/>
            <a:p>
              <a:r>
                <a:rPr lang="en-US" altLang="zh-CN" sz="3100" b="1" dirty="0">
                  <a:solidFill>
                    <a:srgbClr val="A6CE88"/>
                  </a:solidFill>
                  <a:cs typeface="+mn-ea"/>
                  <a:sym typeface="+mn-lt"/>
                </a:rPr>
                <a:t>01</a:t>
              </a:r>
              <a:endParaRPr lang="zh-CN" altLang="en-US" sz="3100" b="1" dirty="0">
                <a:solidFill>
                  <a:srgbClr val="A6CE88"/>
                </a:solidFill>
                <a:cs typeface="+mn-ea"/>
                <a:sym typeface="+mn-lt"/>
              </a:endParaRPr>
            </a:p>
          </p:txBody>
        </p:sp>
      </p:grpSp>
      <p:grpSp>
        <p:nvGrpSpPr>
          <p:cNvPr id="6" name="组合 5"/>
          <p:cNvGrpSpPr/>
          <p:nvPr/>
        </p:nvGrpSpPr>
        <p:grpSpPr>
          <a:xfrm>
            <a:off x="3219899" y="2952556"/>
            <a:ext cx="5825167" cy="1615931"/>
            <a:chOff x="3282169" y="3012850"/>
            <a:chExt cx="5825167" cy="1840503"/>
          </a:xfrm>
        </p:grpSpPr>
        <p:sp>
          <p:nvSpPr>
            <p:cNvPr id="7" name="圆角矩形 6"/>
            <p:cNvSpPr/>
            <p:nvPr/>
          </p:nvSpPr>
          <p:spPr>
            <a:xfrm>
              <a:off x="3282169" y="3012850"/>
              <a:ext cx="5825167" cy="687233"/>
            </a:xfrm>
            <a:prstGeom prst="roundRect">
              <a:avLst>
                <a:gd name="adj" fmla="val 50000"/>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8" name="TextBox 6"/>
            <p:cNvSpPr txBox="1"/>
            <p:nvPr/>
          </p:nvSpPr>
          <p:spPr>
            <a:xfrm>
              <a:off x="5504041" y="3171801"/>
              <a:ext cx="2125980" cy="1681552"/>
            </a:xfrm>
            <a:prstGeom prst="rect">
              <a:avLst/>
            </a:prstGeom>
            <a:noFill/>
          </p:spPr>
          <p:txBody>
            <a:bodyPr wrap="none" rtlCol="0">
              <a:spAutoFit/>
            </a:bodyPr>
            <a:lstStyle/>
            <a:p>
              <a:pPr algn="l"/>
              <a:r>
                <a:rPr lang="en-US" altLang="zh-CN" dirty="0">
                  <a:solidFill>
                    <a:srgbClr val="539666"/>
                  </a:solidFill>
                  <a:cs typeface="+mn-ea"/>
                  <a:sym typeface="+mn-lt"/>
                </a:rPr>
                <a:t>CBOW</a:t>
              </a:r>
              <a:r>
                <a:rPr lang="zh-CN" altLang="en-US" dirty="0">
                  <a:solidFill>
                    <a:srgbClr val="539666"/>
                  </a:solidFill>
                  <a:cs typeface="+mn-ea"/>
                  <a:sym typeface="+mn-lt"/>
                </a:rPr>
                <a:t>、</a:t>
              </a:r>
              <a:r>
                <a:rPr lang="en-US" altLang="zh-CN" dirty="0">
                  <a:solidFill>
                    <a:srgbClr val="539666"/>
                  </a:solidFill>
                  <a:cs typeface="+mn-ea"/>
                  <a:sym typeface="+mn-lt"/>
                </a:rPr>
                <a:t>skip-gram</a:t>
              </a:r>
              <a:endParaRPr lang="en-US" altLang="zh-CN" dirty="0">
                <a:solidFill>
                  <a:srgbClr val="539666"/>
                </a:solidFill>
                <a:cs typeface="+mn-ea"/>
                <a:sym typeface="+mn-lt"/>
              </a:endParaRPr>
            </a:p>
            <a:p>
              <a:pPr algn="l"/>
              <a:endParaRPr lang="en-US" altLang="zh-CN" dirty="0">
                <a:solidFill>
                  <a:srgbClr val="A6CE88"/>
                </a:solidFill>
                <a:cs typeface="+mn-ea"/>
                <a:sym typeface="+mn-lt"/>
              </a:endParaRPr>
            </a:p>
            <a:p>
              <a:pPr algn="l"/>
              <a:endParaRPr lang="zh-CN" altLang="en-US" dirty="0">
                <a:solidFill>
                  <a:srgbClr val="A6CE88"/>
                </a:solidFill>
                <a:cs typeface="+mn-ea"/>
                <a:sym typeface="+mn-lt"/>
              </a:endParaRPr>
            </a:p>
            <a:p>
              <a:pPr algn="l"/>
              <a:endParaRPr lang="en-US" altLang="zh-CN" dirty="0">
                <a:solidFill>
                  <a:srgbClr val="7FB878"/>
                </a:solidFill>
                <a:cs typeface="+mn-ea"/>
                <a:sym typeface="+mn-lt"/>
              </a:endParaRPr>
            </a:p>
            <a:p>
              <a:endParaRPr lang="zh-CN" altLang="en-US" dirty="0">
                <a:solidFill>
                  <a:srgbClr val="7FB878"/>
                </a:solidFill>
                <a:cs typeface="+mn-ea"/>
                <a:sym typeface="+mn-lt"/>
              </a:endParaRPr>
            </a:p>
          </p:txBody>
        </p:sp>
        <p:sp>
          <p:nvSpPr>
            <p:cNvPr id="9" name="TextBox 7"/>
            <p:cNvSpPr txBox="1"/>
            <p:nvPr/>
          </p:nvSpPr>
          <p:spPr>
            <a:xfrm>
              <a:off x="4750603" y="3071773"/>
              <a:ext cx="627095" cy="569387"/>
            </a:xfrm>
            <a:prstGeom prst="rect">
              <a:avLst/>
            </a:prstGeom>
            <a:noFill/>
            <a:ln>
              <a:noFill/>
            </a:ln>
          </p:spPr>
          <p:txBody>
            <a:bodyPr wrap="none" rtlCol="0">
              <a:spAutoFit/>
            </a:bodyPr>
            <a:lstStyle/>
            <a:p>
              <a:r>
                <a:rPr lang="en-US" altLang="zh-CN" sz="3100" b="1" dirty="0">
                  <a:solidFill>
                    <a:srgbClr val="7FB878"/>
                  </a:solidFill>
                  <a:cs typeface="+mn-ea"/>
                  <a:sym typeface="+mn-lt"/>
                </a:rPr>
                <a:t>02</a:t>
              </a:r>
              <a:endParaRPr lang="zh-CN" altLang="en-US" sz="3100" b="1" dirty="0">
                <a:solidFill>
                  <a:srgbClr val="7FB878"/>
                </a:solidFill>
                <a:cs typeface="+mn-ea"/>
                <a:sym typeface="+mn-lt"/>
              </a:endParaRPr>
            </a:p>
          </p:txBody>
        </p:sp>
      </p:grpSp>
      <p:grpSp>
        <p:nvGrpSpPr>
          <p:cNvPr id="14" name="组合 13"/>
          <p:cNvGrpSpPr/>
          <p:nvPr/>
        </p:nvGrpSpPr>
        <p:grpSpPr>
          <a:xfrm>
            <a:off x="3219899" y="4005595"/>
            <a:ext cx="5825167" cy="687233"/>
            <a:chOff x="3282169" y="4339829"/>
            <a:chExt cx="5825167" cy="687233"/>
          </a:xfrm>
        </p:grpSpPr>
        <p:sp>
          <p:nvSpPr>
            <p:cNvPr id="15" name="圆角矩形 14"/>
            <p:cNvSpPr/>
            <p:nvPr/>
          </p:nvSpPr>
          <p:spPr>
            <a:xfrm>
              <a:off x="3282169" y="4339829"/>
              <a:ext cx="5825167" cy="687233"/>
            </a:xfrm>
            <a:prstGeom prst="roundRect">
              <a:avLst>
                <a:gd name="adj" fmla="val 50000"/>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16" name="TextBox 12"/>
            <p:cNvSpPr txBox="1"/>
            <p:nvPr/>
          </p:nvSpPr>
          <p:spPr>
            <a:xfrm>
              <a:off x="5654536" y="4498779"/>
              <a:ext cx="640080" cy="368300"/>
            </a:xfrm>
            <a:prstGeom prst="rect">
              <a:avLst/>
            </a:prstGeom>
            <a:noFill/>
          </p:spPr>
          <p:txBody>
            <a:bodyPr wrap="none" rtlCol="0">
              <a:spAutoFit/>
            </a:bodyPr>
            <a:lstStyle/>
            <a:p>
              <a:r>
                <a:rPr lang="zh-CN" altLang="en-US" dirty="0">
                  <a:solidFill>
                    <a:srgbClr val="4A7E4E"/>
                  </a:solidFill>
                  <a:cs typeface="+mn-ea"/>
                  <a:sym typeface="+mn-lt"/>
                </a:rPr>
                <a:t>结论</a:t>
              </a:r>
              <a:endParaRPr lang="zh-CN" altLang="en-US" dirty="0">
                <a:solidFill>
                  <a:srgbClr val="4A7E4E"/>
                </a:solidFill>
                <a:cs typeface="+mn-ea"/>
                <a:sym typeface="+mn-lt"/>
              </a:endParaRPr>
            </a:p>
          </p:txBody>
        </p:sp>
        <p:sp>
          <p:nvSpPr>
            <p:cNvPr id="17" name="TextBox 13"/>
            <p:cNvSpPr txBox="1"/>
            <p:nvPr/>
          </p:nvSpPr>
          <p:spPr>
            <a:xfrm>
              <a:off x="4750470" y="4398752"/>
              <a:ext cx="621030" cy="568325"/>
            </a:xfrm>
            <a:prstGeom prst="rect">
              <a:avLst/>
            </a:prstGeom>
            <a:noFill/>
            <a:ln>
              <a:noFill/>
            </a:ln>
          </p:spPr>
          <p:txBody>
            <a:bodyPr wrap="none" rtlCol="0">
              <a:spAutoFit/>
            </a:bodyPr>
            <a:lstStyle/>
            <a:p>
              <a:r>
                <a:rPr lang="en-US" altLang="zh-CN" sz="3100" b="1" dirty="0">
                  <a:solidFill>
                    <a:srgbClr val="4A7E4E"/>
                  </a:solidFill>
                  <a:cs typeface="+mn-ea"/>
                  <a:sym typeface="+mn-lt"/>
                </a:rPr>
                <a:t>03</a:t>
              </a:r>
              <a:endParaRPr lang="zh-CN" altLang="en-US" sz="3100" b="1" dirty="0">
                <a:solidFill>
                  <a:srgbClr val="4A7E4E"/>
                </a:solidFill>
                <a:cs typeface="+mn-ea"/>
                <a:sym typeface="+mn-lt"/>
              </a:endParaRPr>
            </a:p>
          </p:txBody>
        </p:sp>
      </p:grpSp>
      <p:sp>
        <p:nvSpPr>
          <p:cNvPr id="18" name="文本框 31"/>
          <p:cNvSpPr>
            <a:spLocks noChangeArrowheads="1"/>
          </p:cNvSpPr>
          <p:nvPr/>
        </p:nvSpPr>
        <p:spPr bwMode="auto">
          <a:xfrm>
            <a:off x="4441650" y="331369"/>
            <a:ext cx="3308705" cy="73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22" tIns="60908" rIns="121822" bIns="60908" numCol="1" anchor="t" anchorCtr="0" compatLnSpc="1">
            <a:spAutoFit/>
          </a:bodyPr>
          <a:lstStyle/>
          <a:p>
            <a:pPr algn="ctr" defTabSz="1218565" fontAlgn="base">
              <a:spcBef>
                <a:spcPct val="0"/>
              </a:spcBef>
              <a:spcAft>
                <a:spcPct val="0"/>
              </a:spcAft>
              <a:defRPr/>
            </a:pPr>
            <a:r>
              <a:rPr lang="zh-CN" altLang="en-US" sz="4000" kern="0" dirty="0">
                <a:solidFill>
                  <a:srgbClr val="FFFFFF">
                    <a:lumMod val="50000"/>
                  </a:srgbClr>
                </a:solidFill>
                <a:cs typeface="+mn-ea"/>
                <a:sym typeface="+mn-lt"/>
              </a:rPr>
              <a:t>目 录</a:t>
            </a:r>
            <a:endParaRPr lang="zh-CN" altLang="en-US" sz="4000" kern="0" dirty="0">
              <a:solidFill>
                <a:srgbClr val="FFFFFF">
                  <a:lumMod val="50000"/>
                </a:srgbClr>
              </a:solidFill>
              <a:cs typeface="+mn-ea"/>
              <a:sym typeface="+mn-lt"/>
            </a:endParaRPr>
          </a:p>
        </p:txBody>
      </p:sp>
      <p:grpSp>
        <p:nvGrpSpPr>
          <p:cNvPr id="19" name="组合 18"/>
          <p:cNvGrpSpPr/>
          <p:nvPr/>
        </p:nvGrpSpPr>
        <p:grpSpPr>
          <a:xfrm>
            <a:off x="4918988" y="1052527"/>
            <a:ext cx="2354023" cy="460548"/>
            <a:chOff x="562081" y="367745"/>
            <a:chExt cx="1766054" cy="345518"/>
          </a:xfrm>
        </p:grpSpPr>
        <p:sp>
          <p:nvSpPr>
            <p:cNvPr id="20" name="文本框 31"/>
            <p:cNvSpPr>
              <a:spLocks noChangeArrowheads="1"/>
            </p:cNvSpPr>
            <p:nvPr/>
          </p:nvSpPr>
          <p:spPr bwMode="auto">
            <a:xfrm>
              <a:off x="562081" y="367745"/>
              <a:ext cx="1766054" cy="25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6" tIns="45696" rIns="91396" bIns="45696" numCol="1" anchor="t" anchorCtr="0" compatLnSpc="1">
              <a:spAutoFit/>
            </a:bodyPr>
            <a:lstStyle/>
            <a:p>
              <a:pPr algn="ctr" defTabSz="1218565">
                <a:defRPr/>
              </a:pPr>
              <a:r>
                <a:rPr lang="en-US" altLang="zh-CN" sz="1600" kern="0" dirty="0">
                  <a:solidFill>
                    <a:srgbClr val="FFFFFF">
                      <a:lumMod val="50000"/>
                    </a:srgbClr>
                  </a:solidFill>
                  <a:cs typeface="+mn-ea"/>
                  <a:sym typeface="+mn-lt"/>
                </a:rPr>
                <a:t>contents</a:t>
              </a:r>
              <a:endParaRPr lang="zh-CN" altLang="en-US" sz="1600" kern="0" dirty="0">
                <a:solidFill>
                  <a:srgbClr val="FFFFFF">
                    <a:lumMod val="50000"/>
                  </a:srgbClr>
                </a:solidFill>
                <a:cs typeface="+mn-ea"/>
                <a:sym typeface="+mn-lt"/>
              </a:endParaRPr>
            </a:p>
          </p:txBody>
        </p:sp>
        <p:grpSp>
          <p:nvGrpSpPr>
            <p:cNvPr id="21" name="组合 20"/>
            <p:cNvGrpSpPr/>
            <p:nvPr/>
          </p:nvGrpSpPr>
          <p:grpSpPr>
            <a:xfrm>
              <a:off x="931046" y="667544"/>
              <a:ext cx="1028125" cy="45719"/>
              <a:chOff x="688893" y="2574256"/>
              <a:chExt cx="7739508" cy="81111"/>
            </a:xfrm>
          </p:grpSpPr>
          <p:sp>
            <p:nvSpPr>
              <p:cNvPr id="22" name="Rectangle 4"/>
              <p:cNvSpPr/>
              <p:nvPr/>
            </p:nvSpPr>
            <p:spPr>
              <a:xfrm>
                <a:off x="688893" y="2574256"/>
                <a:ext cx="1539000" cy="81111"/>
              </a:xfrm>
              <a:prstGeom prst="rect">
                <a:avLst/>
              </a:prstGeom>
              <a:solidFill>
                <a:schemeClr val="tx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3" name="Rectangle 5"/>
              <p:cNvSpPr/>
              <p:nvPr/>
            </p:nvSpPr>
            <p:spPr>
              <a:xfrm>
                <a:off x="2239021" y="2574256"/>
                <a:ext cx="1539000" cy="81111"/>
              </a:xfrm>
              <a:prstGeom prst="rect">
                <a:avLst/>
              </a:prstGeom>
              <a:solidFill>
                <a:schemeClr val="accent1"/>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4" name="Rectangle 6"/>
              <p:cNvSpPr/>
              <p:nvPr/>
            </p:nvSpPr>
            <p:spPr>
              <a:xfrm>
                <a:off x="3789153" y="2574256"/>
                <a:ext cx="1539000" cy="81111"/>
              </a:xfrm>
              <a:prstGeom prst="rect">
                <a:avLst/>
              </a:prstGeom>
              <a:solidFill>
                <a:schemeClr val="accent2"/>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5" name="Rectangle 7"/>
              <p:cNvSpPr/>
              <p:nvPr/>
            </p:nvSpPr>
            <p:spPr>
              <a:xfrm>
                <a:off x="5339276" y="2574256"/>
                <a:ext cx="1539000" cy="81111"/>
              </a:xfrm>
              <a:prstGeom prst="rect">
                <a:avLst/>
              </a:prstGeom>
              <a:solidFill>
                <a:srgbClr val="BEDBA7"/>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sp>
            <p:nvSpPr>
              <p:cNvPr id="26" name="Rectangle 8"/>
              <p:cNvSpPr/>
              <p:nvPr/>
            </p:nvSpPr>
            <p:spPr>
              <a:xfrm>
                <a:off x="6889401" y="2574256"/>
                <a:ext cx="1539000" cy="81111"/>
              </a:xfrm>
              <a:prstGeom prst="rect">
                <a:avLst/>
              </a:prstGeom>
              <a:solidFill>
                <a:schemeClr val="accent4"/>
              </a:solidFill>
              <a:ln w="6350" cap="flat" cmpd="sng" algn="ctr">
                <a:noFill/>
                <a:prstDash val="solid"/>
                <a:miter lim="800000"/>
              </a:ln>
              <a:effectLst/>
            </p:spPr>
            <p:txBody>
              <a:bodyPr lIns="68570" tIns="34287" rIns="68570" bIns="34287" rtlCol="0" anchor="ctr"/>
              <a:lstStyle/>
              <a:p>
                <a:pPr algn="ctr" defTabSz="1218565">
                  <a:defRPr/>
                </a:pPr>
                <a:endParaRPr lang="en-US" sz="1200" kern="0">
                  <a:solidFill>
                    <a:sysClr val="window" lastClr="FFFFFF"/>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6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6" presetClass="emph" presetSubtype="0" fill="hold" nodeType="afterEffect">
                                  <p:stCondLst>
                                    <p:cond delay="0"/>
                                  </p:stCondLst>
                                  <p:childTnLst>
                                    <p:animEffect transition="out" filter="fade">
                                      <p:cBhvr>
                                        <p:cTn id="32" dur="500" tmFilter="0, 0; .2, .5; .8, .5; 1, 0"/>
                                        <p:tgtEl>
                                          <p:spTgt spid="2"/>
                                        </p:tgtEl>
                                      </p:cBhvr>
                                    </p:animEffect>
                                    <p:animScale>
                                      <p:cBhvr>
                                        <p:cTn id="33" dur="250" autoRev="1" fill="hold"/>
                                        <p:tgtEl>
                                          <p:spTgt spid="2"/>
                                        </p:tgtEl>
                                      </p:cBhvr>
                                      <p:by x="105000" y="105000"/>
                                    </p:animScale>
                                  </p:childTnLst>
                                </p:cTn>
                              </p:par>
                              <p:par>
                                <p:cTn id="34" presetID="26" presetClass="emph" presetSubtype="0" fill="hold" nodeType="withEffect">
                                  <p:stCondLst>
                                    <p:cond delay="200"/>
                                  </p:stCondLst>
                                  <p:childTnLst>
                                    <p:animEffect transition="out" filter="fade">
                                      <p:cBhvr>
                                        <p:cTn id="35" dur="500" tmFilter="0, 0; .2, .5; .8, .5; 1, 0"/>
                                        <p:tgtEl>
                                          <p:spTgt spid="6"/>
                                        </p:tgtEl>
                                      </p:cBhvr>
                                    </p:animEffect>
                                    <p:animScale>
                                      <p:cBhvr>
                                        <p:cTn id="36" dur="250" autoRev="1" fill="hold"/>
                                        <p:tgtEl>
                                          <p:spTgt spid="6"/>
                                        </p:tgtEl>
                                      </p:cBhvr>
                                      <p:by x="105000" y="105000"/>
                                    </p:animScale>
                                  </p:childTnLst>
                                </p:cTn>
                              </p:par>
                              <p:par>
                                <p:cTn id="37" presetID="26" presetClass="emph" presetSubtype="0" fill="hold" nodeType="withEffect">
                                  <p:stCondLst>
                                    <p:cond delay="600"/>
                                  </p:stCondLst>
                                  <p:childTnLst>
                                    <p:animEffect transition="out" filter="fade">
                                      <p:cBhvr>
                                        <p:cTn id="38" dur="500" tmFilter="0, 0; .2, .5; .8, .5; 1, 0"/>
                                        <p:tgtEl>
                                          <p:spTgt spid="14"/>
                                        </p:tgtEl>
                                      </p:cBhvr>
                                    </p:animEffect>
                                    <p:animScale>
                                      <p:cBhvr>
                                        <p:cTn id="39"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202768" y="2514300"/>
              <a:ext cx="615035" cy="514896"/>
            </a:xfrm>
            <a:prstGeom prst="rect">
              <a:avLst/>
            </a:prstGeom>
            <a:grpFill/>
          </p:spPr>
          <p:txBody>
            <a:bodyPr wrap="square" rtlCol="0">
              <a:spAutoFit/>
            </a:bodyPr>
            <a:lstStyle/>
            <a:p>
              <a:pPr algn="ctr"/>
              <a:r>
                <a:rPr lang="en-US" altLang="zh-CN" sz="2000" dirty="0">
                  <a:solidFill>
                    <a:schemeClr val="bg1"/>
                  </a:solidFill>
                  <a:cs typeface="+mn-ea"/>
                  <a:sym typeface="+mn-lt"/>
                </a:rPr>
                <a:t>01</a:t>
              </a:r>
              <a:endParaRPr lang="zh-CN" altLang="en-US" sz="2000" dirty="0">
                <a:solidFill>
                  <a:schemeClr val="bg1"/>
                </a:solidFill>
                <a:cs typeface="+mn-ea"/>
                <a:sym typeface="+mn-lt"/>
              </a:endParaRPr>
            </a:p>
          </p:txBody>
        </p:sp>
      </p:grpSp>
      <p:sp>
        <p:nvSpPr>
          <p:cNvPr id="6" name="文本框 5"/>
          <p:cNvSpPr txBox="1"/>
          <p:nvPr/>
        </p:nvSpPr>
        <p:spPr>
          <a:xfrm>
            <a:off x="2406098" y="1417002"/>
            <a:ext cx="2011680" cy="645160"/>
          </a:xfrm>
          <a:prstGeom prst="rect">
            <a:avLst/>
          </a:prstGeom>
          <a:noFill/>
        </p:spPr>
        <p:txBody>
          <a:bodyPr wrap="none" rtlCol="0">
            <a:spAutoFit/>
          </a:bodyPr>
          <a:lstStyle/>
          <a:p>
            <a:pPr algn="l"/>
            <a:r>
              <a:rPr lang="zh-CN" altLang="en-US" sz="3600" dirty="0">
                <a:ln w="22225">
                  <a:solidFill>
                    <a:schemeClr val="accent2"/>
                  </a:solidFill>
                  <a:prstDash val="solid"/>
                </a:ln>
                <a:solidFill>
                  <a:schemeClr val="accent2">
                    <a:lumMod val="40000"/>
                    <a:lumOff val="60000"/>
                  </a:schemeClr>
                </a:solidFill>
                <a:cs typeface="+mn-ea"/>
                <a:sym typeface="+mn-lt"/>
              </a:rPr>
              <a:t>论文目标</a:t>
            </a:r>
            <a:endParaRPr lang="zh-CN" altLang="en-US" sz="3600" dirty="0">
              <a:ln w="22225">
                <a:solidFill>
                  <a:schemeClr val="accent2"/>
                </a:solidFill>
                <a:prstDash val="solid"/>
              </a:ln>
              <a:solidFill>
                <a:schemeClr val="accent2">
                  <a:lumMod val="40000"/>
                  <a:lumOff val="60000"/>
                </a:schemeClr>
              </a:solidFill>
              <a:cs typeface="+mn-ea"/>
              <a:sym typeface="+mn-lt"/>
            </a:endParaRPr>
          </a:p>
        </p:txBody>
      </p:sp>
      <p:sp>
        <p:nvSpPr>
          <p:cNvPr id="8" name="文本框 7"/>
          <p:cNvSpPr txBox="1"/>
          <p:nvPr/>
        </p:nvSpPr>
        <p:spPr>
          <a:xfrm>
            <a:off x="2406015" y="2543175"/>
            <a:ext cx="7955280" cy="1476375"/>
          </a:xfrm>
          <a:prstGeom prst="rect">
            <a:avLst/>
          </a:prstGeom>
          <a:noFill/>
        </p:spPr>
        <p:txBody>
          <a:bodyPr wrap="square" rtlCol="0" anchor="t">
            <a:spAutoFit/>
          </a:bodyPr>
          <a:lstStyle/>
          <a:p>
            <a:r>
              <a:t>The main goal of this paper is to introduce techniques that can be used for learning high-quality word</a:t>
            </a:r>
            <a:r>
              <a:rPr lang="en-US"/>
              <a:t> </a:t>
            </a:r>
            <a:r>
              <a:t>vectors from huge data</a:t>
            </a:r>
            <a:r>
              <a:rPr lang="en-US"/>
              <a:t> </a:t>
            </a:r>
            <a:r>
              <a:t>sets with billions of words, and with</a:t>
            </a:r>
            <a:r>
              <a:rPr lang="en-US"/>
              <a:t> </a:t>
            </a:r>
            <a:r>
              <a:t>millions of words in the</a:t>
            </a:r>
            <a:r>
              <a:rPr lang="en-US"/>
              <a:t> </a:t>
            </a:r>
            <a:r>
              <a:t>vocabulary.</a:t>
            </a:r>
          </a:p>
          <a:p>
            <a:r>
              <a:t>本文的主要目标是介绍可用于从包含数十亿个单词和词汇表中的数百万个单词的庞大数据集中学习高质量词向量的技术。</a:t>
            </a:r>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02.1</a:t>
              </a:r>
              <a:endParaRPr lang="zh-CN" altLang="en-US" sz="2000" dirty="0">
                <a:solidFill>
                  <a:schemeClr val="bg1"/>
                </a:solidFill>
                <a:cs typeface="+mn-ea"/>
                <a:sym typeface="+mn-lt"/>
              </a:endParaRPr>
            </a:p>
          </p:txBody>
        </p:sp>
      </p:grpSp>
      <p:sp>
        <p:nvSpPr>
          <p:cNvPr id="6" name="文本框 5"/>
          <p:cNvSpPr txBox="1"/>
          <p:nvPr/>
        </p:nvSpPr>
        <p:spPr>
          <a:xfrm>
            <a:off x="2400382" y="1454468"/>
            <a:ext cx="3596770" cy="645160"/>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CBOW</a:t>
            </a:r>
            <a:endParaRPr lang="en-US" altLang="zh-CN" sz="3600" dirty="0">
              <a:ln w="22225">
                <a:solidFill>
                  <a:schemeClr val="accent2"/>
                </a:solidFill>
                <a:prstDash val="solid"/>
              </a:ln>
              <a:solidFill>
                <a:schemeClr val="accent2">
                  <a:lumMod val="40000"/>
                  <a:lumOff val="60000"/>
                </a:schemeClr>
              </a:solidFill>
              <a:cs typeface="+mn-ea"/>
              <a:sym typeface="+mn-lt"/>
            </a:endParaRPr>
          </a:p>
        </p:txBody>
      </p:sp>
      <p:sp>
        <p:nvSpPr>
          <p:cNvPr id="7" name="文本框 6"/>
          <p:cNvSpPr txBox="1"/>
          <p:nvPr/>
        </p:nvSpPr>
        <p:spPr>
          <a:xfrm>
            <a:off x="300990" y="2590800"/>
            <a:ext cx="6057265" cy="3415030"/>
          </a:xfrm>
          <a:prstGeom prst="rect">
            <a:avLst/>
          </a:prstGeom>
          <a:noFill/>
        </p:spPr>
        <p:txBody>
          <a:bodyPr wrap="square" rtlCol="0" anchor="t">
            <a:spAutoFit/>
          </a:bodyPr>
          <a:lstStyle/>
          <a:p>
            <a:r>
              <a:rPr lang="zh-CN" altLang="en-US" dirty="0"/>
              <a:t>作者发现，大量的计算都消耗在神经网络的非线性隐含层，所以作者去除隐含层，以加快计算。另外，作者从前的研究成果，将词语实数向量的计算和神经网络对Ngram的训练相分开，相比同时训练，能大大提高效率</a:t>
            </a:r>
            <a:r>
              <a:rPr lang="en-US" altLang="zh-CN" dirty="0"/>
              <a:t>.</a:t>
            </a:r>
            <a:endParaRPr lang="en-US" altLang="zh-CN" dirty="0"/>
          </a:p>
          <a:p>
            <a:r>
              <a:rPr lang="en-US" altLang="zh-CN" dirty="0" err="1"/>
              <a:t>CBOW去除了隐含层，所有N个</a:t>
            </a:r>
            <a:r>
              <a:rPr lang="zh-CN" altLang="en-US" dirty="0"/>
              <a:t>词的独热表示</a:t>
            </a:r>
            <a:r>
              <a:rPr lang="en-US" altLang="zh-CN" dirty="0" err="1"/>
              <a:t>都投影到一个D维实属向量上（加和平均</a:t>
            </a:r>
            <a:r>
              <a:rPr lang="en-US" altLang="zh-CN" dirty="0"/>
              <a:t>）。</a:t>
            </a:r>
            <a:endParaRPr lang="en-US" altLang="zh-CN" dirty="0"/>
          </a:p>
          <a:p>
            <a:r>
              <a:rPr lang="en-US" altLang="zh-CN" dirty="0" err="1"/>
              <a:t>CBOW模型根据某个中心词前后A个连续的词，来计算该中心词出现的概率，即用上下文预测目标词</a:t>
            </a:r>
            <a:r>
              <a:rPr lang="en-US" altLang="zh-CN" dirty="0"/>
              <a:t>。</a:t>
            </a:r>
            <a:endParaRPr lang="en-US" altLang="zh-CN" dirty="0"/>
          </a:p>
          <a:p>
            <a:r>
              <a:rPr lang="en-US" altLang="zh-CN" dirty="0" err="1"/>
              <a:t>模型有三层，输入层，隐藏层（又叫投影层</a:t>
            </a:r>
            <a:r>
              <a:rPr lang="en-US" altLang="zh-CN" dirty="0"/>
              <a:t>），</a:t>
            </a:r>
            <a:r>
              <a:rPr lang="en-US" altLang="zh-CN" dirty="0" err="1"/>
              <a:t>输出层。上图模型的window</a:t>
            </a:r>
            <a:r>
              <a:rPr lang="en-US" altLang="zh-CN" dirty="0"/>
              <a:t>=2，即在中心词前后各选两个连续的词作为其上下文。输入层的w(t-2),w(t-1),w(t+1),w(t+2)</a:t>
            </a:r>
            <a:r>
              <a:rPr lang="en-US" altLang="zh-CN" dirty="0" err="1"/>
              <a:t>是中心词w</a:t>
            </a:r>
            <a:r>
              <a:rPr lang="en-US" altLang="zh-CN" dirty="0"/>
              <a:t>(t)</a:t>
            </a:r>
            <a:r>
              <a:rPr lang="en-US" altLang="zh-CN" dirty="0" err="1"/>
              <a:t>的上下文</a:t>
            </a:r>
            <a:r>
              <a:rPr lang="en-US" altLang="zh-CN" dirty="0"/>
              <a:t>。</a:t>
            </a:r>
            <a:endParaRPr lang="en-US" altLang="zh-CN" dirty="0"/>
          </a:p>
        </p:txBody>
      </p:sp>
      <p:pic>
        <p:nvPicPr>
          <p:cNvPr id="8" name="图片 7"/>
          <p:cNvPicPr>
            <a:picLocks noChangeAspect="1"/>
          </p:cNvPicPr>
          <p:nvPr/>
        </p:nvPicPr>
        <p:blipFill>
          <a:blip r:embed="rId1"/>
          <a:stretch>
            <a:fillRect/>
          </a:stretch>
        </p:blipFill>
        <p:spPr>
          <a:xfrm>
            <a:off x="6453505" y="706755"/>
            <a:ext cx="5121910" cy="5685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02.2</a:t>
              </a:r>
              <a:endParaRPr lang="zh-CN" altLang="en-US" sz="2000" dirty="0">
                <a:solidFill>
                  <a:schemeClr val="bg1"/>
                </a:solidFill>
                <a:cs typeface="+mn-ea"/>
                <a:sym typeface="+mn-lt"/>
              </a:endParaRPr>
            </a:p>
          </p:txBody>
        </p:sp>
      </p:grpSp>
      <p:sp>
        <p:nvSpPr>
          <p:cNvPr id="6" name="文本框 5"/>
          <p:cNvSpPr txBox="1"/>
          <p:nvPr/>
        </p:nvSpPr>
        <p:spPr>
          <a:xfrm>
            <a:off x="2400382" y="1454468"/>
            <a:ext cx="3596770" cy="645160"/>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CBOW</a:t>
            </a:r>
            <a:endParaRPr lang="en-US" altLang="zh-CN" sz="3600" dirty="0">
              <a:ln w="22225">
                <a:solidFill>
                  <a:schemeClr val="accent2"/>
                </a:solidFill>
                <a:prstDash val="solid"/>
              </a:ln>
              <a:solidFill>
                <a:schemeClr val="accent2">
                  <a:lumMod val="40000"/>
                  <a:lumOff val="60000"/>
                </a:schemeClr>
              </a:solidFill>
              <a:cs typeface="+mn-ea"/>
              <a:sym typeface="+mn-lt"/>
            </a:endParaRPr>
          </a:p>
        </p:txBody>
      </p:sp>
      <p:pic>
        <p:nvPicPr>
          <p:cNvPr id="9" name="图片 8"/>
          <p:cNvPicPr>
            <a:picLocks noChangeAspect="1"/>
          </p:cNvPicPr>
          <p:nvPr/>
        </p:nvPicPr>
        <p:blipFill>
          <a:blip r:embed="rId1"/>
          <a:stretch>
            <a:fillRect/>
          </a:stretch>
        </p:blipFill>
        <p:spPr>
          <a:xfrm>
            <a:off x="94615" y="2434590"/>
            <a:ext cx="7752080" cy="4189730"/>
          </a:xfrm>
          <a:prstGeom prst="rect">
            <a:avLst/>
          </a:prstGeom>
        </p:spPr>
      </p:pic>
      <p:pic>
        <p:nvPicPr>
          <p:cNvPr id="103" name="图片 102"/>
          <p:cNvPicPr/>
          <p:nvPr/>
        </p:nvPicPr>
        <p:blipFill>
          <a:blip r:embed="rId2"/>
          <a:stretch>
            <a:fillRect/>
          </a:stretch>
        </p:blipFill>
        <p:spPr>
          <a:xfrm>
            <a:off x="8017510" y="1548130"/>
            <a:ext cx="4026535" cy="49301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377825" y="1437005"/>
            <a:ext cx="4333875" cy="5344795"/>
          </a:xfrm>
          <a:prstGeom prst="rect">
            <a:avLst/>
          </a:prstGeom>
          <a:noFill/>
          <a:ln w="9525">
            <a:noFill/>
          </a:ln>
        </p:spPr>
      </p:pic>
      <p:pic>
        <p:nvPicPr>
          <p:cNvPr id="101" name="图片 100"/>
          <p:cNvPicPr/>
          <p:nvPr/>
        </p:nvPicPr>
        <p:blipFill>
          <a:blip r:embed="rId2"/>
          <a:stretch>
            <a:fillRect/>
          </a:stretch>
        </p:blipFill>
        <p:spPr>
          <a:xfrm>
            <a:off x="5215890" y="1657350"/>
            <a:ext cx="5974080" cy="5057140"/>
          </a:xfrm>
          <a:prstGeom prst="rect">
            <a:avLst/>
          </a:prstGeom>
          <a:noFill/>
          <a:ln w="9525">
            <a:noFill/>
          </a:ln>
        </p:spPr>
      </p:pic>
      <p:pic>
        <p:nvPicPr>
          <p:cNvPr id="7" name="图片 6"/>
          <p:cNvPicPr>
            <a:picLocks noChangeAspect="1"/>
          </p:cNvPicPr>
          <p:nvPr/>
        </p:nvPicPr>
        <p:blipFill>
          <a:blip r:embed="rId3"/>
          <a:stretch>
            <a:fillRect/>
          </a:stretch>
        </p:blipFill>
        <p:spPr>
          <a:xfrm>
            <a:off x="3120390" y="560070"/>
            <a:ext cx="7753350" cy="790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02.3</a:t>
              </a:r>
              <a:endParaRPr lang="zh-CN" altLang="en-US" sz="2000" dirty="0">
                <a:solidFill>
                  <a:schemeClr val="bg1"/>
                </a:solidFill>
                <a:cs typeface="+mn-ea"/>
                <a:sym typeface="+mn-lt"/>
              </a:endParaRPr>
            </a:p>
          </p:txBody>
        </p:sp>
      </p:grpSp>
      <p:sp>
        <p:nvSpPr>
          <p:cNvPr id="6" name="文本框 5"/>
          <p:cNvSpPr txBox="1"/>
          <p:nvPr/>
        </p:nvSpPr>
        <p:spPr>
          <a:xfrm>
            <a:off x="2400382" y="1454468"/>
            <a:ext cx="3596770" cy="645160"/>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skip-gram</a:t>
            </a:r>
            <a:endParaRPr lang="en-US" altLang="zh-CN" sz="3600" dirty="0">
              <a:ln w="22225">
                <a:solidFill>
                  <a:schemeClr val="accent2"/>
                </a:solidFill>
                <a:prstDash val="solid"/>
              </a:ln>
              <a:solidFill>
                <a:schemeClr val="accent2">
                  <a:lumMod val="40000"/>
                  <a:lumOff val="60000"/>
                </a:schemeClr>
              </a:solidFill>
              <a:cs typeface="+mn-ea"/>
              <a:sym typeface="+mn-lt"/>
            </a:endParaRPr>
          </a:p>
        </p:txBody>
      </p:sp>
      <p:sp>
        <p:nvSpPr>
          <p:cNvPr id="7" name="文本框 6"/>
          <p:cNvSpPr txBox="1"/>
          <p:nvPr/>
        </p:nvSpPr>
        <p:spPr>
          <a:xfrm>
            <a:off x="300990" y="2590800"/>
            <a:ext cx="6057265" cy="2584450"/>
          </a:xfrm>
          <a:prstGeom prst="rect">
            <a:avLst/>
          </a:prstGeom>
          <a:noFill/>
        </p:spPr>
        <p:txBody>
          <a:bodyPr wrap="square" rtlCol="0" anchor="t">
            <a:spAutoFit/>
          </a:bodyPr>
          <a:lstStyle/>
          <a:p>
            <a:r>
              <a:t>架构与 CBOW 类似，但它不是根据上下文预测当前单词，而是尝试根据同一句子中的另一个单词最大化单词的分类。更准确地说，我们使用每个当前词作为具有连续投影层的对数线性分类器的输入，并预测当前词前后一定范围内的词。 我们发现增加范围可以提高结果词向量的质量，但也会增加计算复杂度。 由于距离较远的单词与当前单词的相关性通常低于与当前单词相近的单词，因此我们通过在训练示例中从这些单词中减少采样来减少对远距离单词的权重。</a:t>
            </a:r>
          </a:p>
        </p:txBody>
      </p:sp>
      <p:pic>
        <p:nvPicPr>
          <p:cNvPr id="9" name="图片 8"/>
          <p:cNvPicPr>
            <a:picLocks noChangeAspect="1"/>
          </p:cNvPicPr>
          <p:nvPr/>
        </p:nvPicPr>
        <p:blipFill>
          <a:blip r:embed="rId1"/>
          <a:stretch>
            <a:fillRect/>
          </a:stretch>
        </p:blipFill>
        <p:spPr>
          <a:xfrm>
            <a:off x="6521450" y="1454785"/>
            <a:ext cx="5510530" cy="4556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02.4</a:t>
              </a:r>
              <a:endParaRPr lang="zh-CN" altLang="en-US" sz="2000" dirty="0">
                <a:solidFill>
                  <a:schemeClr val="bg1"/>
                </a:solidFill>
                <a:cs typeface="+mn-ea"/>
                <a:sym typeface="+mn-lt"/>
              </a:endParaRPr>
            </a:p>
          </p:txBody>
        </p:sp>
      </p:grpSp>
      <p:sp>
        <p:nvSpPr>
          <p:cNvPr id="6" name="文本框 5"/>
          <p:cNvSpPr txBox="1"/>
          <p:nvPr/>
        </p:nvSpPr>
        <p:spPr>
          <a:xfrm>
            <a:off x="2400382" y="1454468"/>
            <a:ext cx="3596770" cy="645160"/>
          </a:xfrm>
          <a:prstGeom prst="rect">
            <a:avLst/>
          </a:prstGeom>
          <a:noFill/>
        </p:spPr>
        <p:txBody>
          <a:bodyPr wrap="square" rtlCol="0">
            <a:spAutoFit/>
          </a:bodyPr>
          <a:lstStyle/>
          <a:p>
            <a:r>
              <a:rPr lang="en-US" altLang="zh-CN" sz="3600" dirty="0">
                <a:ln w="22225">
                  <a:solidFill>
                    <a:schemeClr val="accent2"/>
                  </a:solidFill>
                  <a:prstDash val="solid"/>
                </a:ln>
                <a:solidFill>
                  <a:schemeClr val="accent2">
                    <a:lumMod val="40000"/>
                    <a:lumOff val="60000"/>
                  </a:schemeClr>
                </a:solidFill>
                <a:cs typeface="+mn-ea"/>
                <a:sym typeface="+mn-lt"/>
              </a:rPr>
              <a:t>skip-gram</a:t>
            </a:r>
            <a:r>
              <a:rPr lang="zh-CN" altLang="en-US" sz="3600" dirty="0">
                <a:ln w="22225">
                  <a:solidFill>
                    <a:schemeClr val="accent2"/>
                  </a:solidFill>
                  <a:prstDash val="solid"/>
                </a:ln>
                <a:solidFill>
                  <a:schemeClr val="accent2">
                    <a:lumMod val="40000"/>
                    <a:lumOff val="60000"/>
                  </a:schemeClr>
                </a:solidFill>
                <a:cs typeface="+mn-ea"/>
                <a:sym typeface="+mn-lt"/>
              </a:rPr>
              <a:t>流程</a:t>
            </a:r>
            <a:endParaRPr lang="zh-CN" altLang="en-US" sz="3600" dirty="0">
              <a:ln w="22225">
                <a:solidFill>
                  <a:schemeClr val="accent2"/>
                </a:solidFill>
                <a:prstDash val="solid"/>
              </a:ln>
              <a:solidFill>
                <a:schemeClr val="accent2">
                  <a:lumMod val="40000"/>
                  <a:lumOff val="60000"/>
                </a:schemeClr>
              </a:solidFill>
              <a:cs typeface="+mn-ea"/>
              <a:sym typeface="+mn-lt"/>
            </a:endParaRPr>
          </a:p>
        </p:txBody>
      </p:sp>
      <p:pic>
        <p:nvPicPr>
          <p:cNvPr id="8" name="图片 7"/>
          <p:cNvPicPr>
            <a:picLocks noChangeAspect="1"/>
          </p:cNvPicPr>
          <p:nvPr/>
        </p:nvPicPr>
        <p:blipFill>
          <a:blip r:embed="rId1"/>
          <a:stretch>
            <a:fillRect/>
          </a:stretch>
        </p:blipFill>
        <p:spPr>
          <a:xfrm>
            <a:off x="113030" y="2319655"/>
            <a:ext cx="7663815" cy="3914140"/>
          </a:xfrm>
          <a:prstGeom prst="rect">
            <a:avLst/>
          </a:prstGeom>
        </p:spPr>
      </p:pic>
      <p:pic>
        <p:nvPicPr>
          <p:cNvPr id="102" name="图片 101"/>
          <p:cNvPicPr/>
          <p:nvPr/>
        </p:nvPicPr>
        <p:blipFill>
          <a:blip r:embed="rId2"/>
          <a:stretch>
            <a:fillRect/>
          </a:stretch>
        </p:blipFill>
        <p:spPr>
          <a:xfrm>
            <a:off x="7900035" y="2405380"/>
            <a:ext cx="3549650" cy="37420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
          <p:cNvSpPr/>
          <p:nvPr/>
        </p:nvSpPr>
        <p:spPr bwMode="auto">
          <a:xfrm>
            <a:off x="1030549" y="1022530"/>
            <a:ext cx="1204652" cy="1297338"/>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p:cNvGrpSpPr/>
          <p:nvPr/>
        </p:nvGrpSpPr>
        <p:grpSpPr>
          <a:xfrm>
            <a:off x="1175696" y="1226475"/>
            <a:ext cx="924037" cy="886794"/>
            <a:chOff x="5002387" y="2208632"/>
            <a:chExt cx="1083454" cy="1127260"/>
          </a:xfrm>
          <a:solidFill>
            <a:srgbClr val="7FB878"/>
          </a:solidFill>
        </p:grpSpPr>
        <p:sp>
          <p:nvSpPr>
            <p:cNvPr id="4" name="Freeform 19"/>
            <p:cNvSpPr/>
            <p:nvPr/>
          </p:nvSpPr>
          <p:spPr bwMode="auto">
            <a:xfrm>
              <a:off x="5002387" y="2208632"/>
              <a:ext cx="1083454" cy="1127260"/>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flipH="1">
              <a:off x="5096903" y="2517959"/>
              <a:ext cx="883073" cy="506915"/>
            </a:xfrm>
            <a:prstGeom prst="rect">
              <a:avLst/>
            </a:prstGeom>
            <a:grpFill/>
          </p:spPr>
          <p:txBody>
            <a:bodyPr wrap="square" rtlCol="0">
              <a:spAutoFit/>
            </a:bodyPr>
            <a:lstStyle/>
            <a:p>
              <a:pPr algn="ctr"/>
              <a:r>
                <a:rPr lang="en-US" altLang="zh-CN" sz="2000" dirty="0">
                  <a:solidFill>
                    <a:schemeClr val="bg1"/>
                  </a:solidFill>
                  <a:cs typeface="+mn-ea"/>
                  <a:sym typeface="+mn-lt"/>
                </a:rPr>
                <a:t>03</a:t>
              </a:r>
              <a:endParaRPr lang="zh-CN" altLang="en-US" sz="2000" dirty="0">
                <a:solidFill>
                  <a:schemeClr val="bg1"/>
                </a:solidFill>
                <a:cs typeface="+mn-ea"/>
                <a:sym typeface="+mn-lt"/>
              </a:endParaRPr>
            </a:p>
          </p:txBody>
        </p:sp>
      </p:grpSp>
      <p:sp>
        <p:nvSpPr>
          <p:cNvPr id="6" name="文本框 5"/>
          <p:cNvSpPr txBox="1"/>
          <p:nvPr/>
        </p:nvSpPr>
        <p:spPr>
          <a:xfrm>
            <a:off x="2400382" y="1454468"/>
            <a:ext cx="3596770"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cs typeface="+mn-ea"/>
                <a:sym typeface="+mn-lt"/>
              </a:rPr>
              <a:t>结论</a:t>
            </a:r>
            <a:endParaRPr lang="zh-CN" altLang="en-US" sz="3600" dirty="0">
              <a:ln w="22225">
                <a:solidFill>
                  <a:schemeClr val="accent2"/>
                </a:solidFill>
                <a:prstDash val="solid"/>
              </a:ln>
              <a:solidFill>
                <a:schemeClr val="accent2">
                  <a:lumMod val="40000"/>
                  <a:lumOff val="60000"/>
                </a:schemeClr>
              </a:solidFill>
              <a:cs typeface="+mn-ea"/>
              <a:sym typeface="+mn-lt"/>
            </a:endParaRPr>
          </a:p>
        </p:txBody>
      </p:sp>
      <p:sp>
        <p:nvSpPr>
          <p:cNvPr id="9" name="文本框 8"/>
          <p:cNvSpPr txBox="1"/>
          <p:nvPr/>
        </p:nvSpPr>
        <p:spPr>
          <a:xfrm>
            <a:off x="1500505" y="2275205"/>
            <a:ext cx="8175625" cy="3138170"/>
          </a:xfrm>
          <a:prstGeom prst="rect">
            <a:avLst/>
          </a:prstGeom>
          <a:noFill/>
        </p:spPr>
        <p:txBody>
          <a:bodyPr wrap="square" rtlCol="0" anchor="t">
            <a:spAutoFit/>
          </a:bodyPr>
          <a:lstStyle/>
          <a:p>
            <a:r>
              <a:rPr lang="en-US" altLang="zh-CN"/>
              <a:t>1.</a:t>
            </a:r>
            <a:r>
              <a:rPr lang="zh-CN" altLang="en-US"/>
              <a:t>大数据集上的简单模型往往强于小数据集上的复杂模型：simple models trained on huge amounts of data outperform complex systems trained on lessdata.</a:t>
            </a:r>
            <a:endParaRPr lang="zh-CN" altLang="en-US"/>
          </a:p>
          <a:p>
            <a:r>
              <a:rPr lang="en-US" altLang="zh-CN"/>
              <a:t>2.设计简单的模型来训练词向量，虽然简单的模型无法像神经网络那么准确地表示数据，但是可以在更多地数据上更快地训练： explore simpler models that might not be able to represent the data as precisely asneural networks, but can possibly be trained on much more data efficiently.</a:t>
            </a:r>
            <a:endParaRPr lang="en-US" altLang="zh-CN"/>
          </a:p>
          <a:p>
            <a:r>
              <a:rPr lang="en-US" altLang="zh-CN"/>
              <a:t>3.在更大的数据集上使用更大的词向量维度能够训练得到更好的词向量：word vectors trained on even larger data sets with larger dimensionality willperform significantly better.</a:t>
            </a:r>
            <a:endParaRPr lang="en-US" altLang="zh-CN"/>
          </a:p>
          <a:p>
            <a:endParaRPr lang="en-US" altLang="zh-CN"/>
          </a:p>
        </p:txBody>
      </p:sp>
    </p:spTree>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250"/>
                                        <p:tgtEl>
                                          <p:spTgt spid="2"/>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2000"/>
                            </p:stCondLst>
                            <p:childTnLst>
                              <p:par>
                                <p:cTn id="15" presetID="16" presetClass="entr" presetSubtype="37"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Lst>
  </p:timing>
</p:sld>
</file>

<file path=ppt/tags/tag1.xml><?xml version="1.0" encoding="utf-8"?>
<p:tagLst xmlns:p="http://schemas.openxmlformats.org/presentationml/2006/main">
  <p:tag name="ISPRING_PRESENTATION_TITLE" val="2018简约工作总结计划通用动态模板"/>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A7E4E"/>
      </a:dk2>
      <a:lt2>
        <a:srgbClr val="7FB88F"/>
      </a:lt2>
      <a:accent1>
        <a:srgbClr val="7FB878"/>
      </a:accent1>
      <a:accent2>
        <a:srgbClr val="60903B"/>
      </a:accent2>
      <a:accent3>
        <a:srgbClr val="BEDBA7"/>
      </a:accent3>
      <a:accent4>
        <a:srgbClr val="60903B"/>
      </a:accent4>
      <a:accent5>
        <a:srgbClr val="628A88"/>
      </a:accent5>
      <a:accent6>
        <a:srgbClr val="FFFFFF"/>
      </a:accent6>
      <a:hlink>
        <a:srgbClr val="9DC97C"/>
      </a:hlink>
      <a:folHlink>
        <a:srgbClr val="B2D4BB"/>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1387</Words>
  <Application>WPS 演示</Application>
  <PresentationFormat>宽屏</PresentationFormat>
  <Paragraphs>65</Paragraphs>
  <Slides>10</Slides>
  <Notes>10</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Arial</vt:lpstr>
      <vt:lpstr>宋体</vt:lpstr>
      <vt:lpstr>Wingdings</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creator>
  <cp:lastModifiedBy>念之</cp:lastModifiedBy>
  <cp:revision>62</cp:revision>
  <dcterms:created xsi:type="dcterms:W3CDTF">2015-05-05T08:02:00Z</dcterms:created>
  <dcterms:modified xsi:type="dcterms:W3CDTF">2021-11-02T13:41:57Z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BCF0DF17DD7F4454A1E0BC27319745AF</vt:lpwstr>
  </property>
  <property fmtid="{D5CDD505-2E9C-101B-9397-08002B2CF9AE}" pid="3" name="KSOProductBuildVer">
    <vt:lpwstr>2052-11.1.0.11045</vt:lpwstr>
  </property>
</Properties>
</file>